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7" r:id="rId2"/>
  </p:sldIdLst>
  <p:sldSz cx="100584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266"/>
    <p:restoredTop sz="96327"/>
  </p:normalViewPr>
  <p:slideViewPr>
    <p:cSldViewPr snapToGrid="0" snapToObjects="1">
      <p:cViewPr varScale="1">
        <p:scale>
          <a:sx n="164" d="100"/>
          <a:sy n="164" d="100"/>
        </p:scale>
        <p:origin x="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438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08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18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56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674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216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7521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75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598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5723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96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1DEEB-5729-8D49-8BA0-1F5C80683B0C}" type="datetimeFigureOut">
              <a:rPr lang="en-US" smtClean="0"/>
              <a:t>4/20/22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23F01-AD45-0E4D-83E4-5D66CAF419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30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13" Type="http://schemas.openxmlformats.org/officeDocument/2006/relationships/image" Target="../media/image12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eg"/><Relationship Id="rId9" Type="http://schemas.openxmlformats.org/officeDocument/2006/relationships/image" Target="../media/image8.png"/><Relationship Id="rId1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125;p18">
            <a:extLst>
              <a:ext uri="{FF2B5EF4-FFF2-40B4-BE49-F238E27FC236}">
                <a16:creationId xmlns:a16="http://schemas.microsoft.com/office/drawing/2014/main" id="{0A5AFB79-38BC-F24B-93A8-2941F2FF81F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711719" y="5137489"/>
            <a:ext cx="2207177" cy="250673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D4D3D7D3-912C-1049-90B5-E0BE214BA653}"/>
              </a:ext>
            </a:extLst>
          </p:cNvPr>
          <p:cNvSpPr txBox="1"/>
          <p:nvPr/>
        </p:nvSpPr>
        <p:spPr>
          <a:xfrm>
            <a:off x="7619997" y="4136652"/>
            <a:ext cx="241880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Cabbages and their cousins:</a:t>
            </a:r>
          </a:p>
          <a:p>
            <a:pPr algn="ctr"/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dogs of the plant world</a:t>
            </a:r>
          </a:p>
          <a:p>
            <a:pPr algn="ctr"/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 Takeaways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C5D140-F19B-8B47-B77C-44FCBD173647}"/>
              </a:ext>
            </a:extLst>
          </p:cNvPr>
          <p:cNvSpPr txBox="1"/>
          <p:nvPr/>
        </p:nvSpPr>
        <p:spPr>
          <a:xfrm>
            <a:off x="5262033" y="7354563"/>
            <a:ext cx="2079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Follow up questions? Contact:</a:t>
            </a:r>
          </a:p>
          <a:p>
            <a:pPr algn="ctr"/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Merritt Khaipho-Burch: mbb262@cornell.edu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26E51DD-0E6A-B84A-9EE3-9B524A5BFF91}"/>
              </a:ext>
            </a:extLst>
          </p:cNvPr>
          <p:cNvSpPr txBox="1"/>
          <p:nvPr/>
        </p:nvSpPr>
        <p:spPr>
          <a:xfrm>
            <a:off x="5141284" y="4133684"/>
            <a:ext cx="233526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you were a plant breeder, what kinds of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Brassicas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would you make?</a:t>
            </a:r>
          </a:p>
        </p:txBody>
      </p:sp>
      <p:pic>
        <p:nvPicPr>
          <p:cNvPr id="1037" name="Picture 13" descr="Kale, Brussels sprouts, cauliflower, and cabbage are all varieties of a  single magical plant species - Vox">
            <a:extLst>
              <a:ext uri="{FF2B5EF4-FFF2-40B4-BE49-F238E27FC236}">
                <a16:creationId xmlns:a16="http://schemas.microsoft.com/office/drawing/2014/main" id="{8023402A-9892-1643-BC52-57B417CBB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392" y="4634018"/>
            <a:ext cx="4803680" cy="2994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5D25B5-FF20-BA4C-AA84-6B6263C5353D}"/>
              </a:ext>
            </a:extLst>
          </p:cNvPr>
          <p:cNvSpPr txBox="1"/>
          <p:nvPr/>
        </p:nvSpPr>
        <p:spPr>
          <a:xfrm>
            <a:off x="-17172" y="4002749"/>
            <a:ext cx="50884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on different morphology components of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Brassica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 lead to many kinds of cabbages and their cousins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3514B4-2B3D-474A-9BD7-E9025AAF6810}"/>
              </a:ext>
            </a:extLst>
          </p:cNvPr>
          <p:cNvSpPr txBox="1"/>
          <p:nvPr/>
        </p:nvSpPr>
        <p:spPr>
          <a:xfrm>
            <a:off x="3834616" y="4680185"/>
            <a:ext cx="11068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only a small selection of the variety in the </a:t>
            </a:r>
            <a:r>
              <a: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Brassica</a:t>
            </a:r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genus!</a:t>
            </a:r>
          </a:p>
        </p:txBody>
      </p:sp>
      <p:pic>
        <p:nvPicPr>
          <p:cNvPr id="1039" name="Picture 15" descr="Cabbage cartoon. green clean vegetable eco food fresh garden broccoli tasty  farm cooking vector. illustration fresh vegetable | CanStock">
            <a:extLst>
              <a:ext uri="{FF2B5EF4-FFF2-40B4-BE49-F238E27FC236}">
                <a16:creationId xmlns:a16="http://schemas.microsoft.com/office/drawing/2014/main" id="{E1F8EB23-55CF-D745-BD0A-E795E3112F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1" t="5150" r="4696" b="8934"/>
          <a:stretch/>
        </p:blipFill>
        <p:spPr bwMode="auto">
          <a:xfrm>
            <a:off x="5126928" y="5388071"/>
            <a:ext cx="2364151" cy="1815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CC4BEB01-0127-0841-BF79-5D36336D2A99}"/>
              </a:ext>
            </a:extLst>
          </p:cNvPr>
          <p:cNvSpPr txBox="1"/>
          <p:nvPr/>
        </p:nvSpPr>
        <p:spPr>
          <a:xfrm rot="10800000">
            <a:off x="7638518" y="3266615"/>
            <a:ext cx="23352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Dogs were domesticated from grey wolves 15-25 thousand years ago. They vary in size, shape, and coat color.</a:t>
            </a:r>
          </a:p>
        </p:txBody>
      </p:sp>
      <p:pic>
        <p:nvPicPr>
          <p:cNvPr id="36" name="Google Shape;82;p15">
            <a:extLst>
              <a:ext uri="{FF2B5EF4-FFF2-40B4-BE49-F238E27FC236}">
                <a16:creationId xmlns:a16="http://schemas.microsoft.com/office/drawing/2014/main" id="{09AAD049-48D5-4247-8AC1-F9455C8782F4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8503" r="26683"/>
          <a:stretch/>
        </p:blipFill>
        <p:spPr>
          <a:xfrm rot="10800000">
            <a:off x="8202046" y="2092468"/>
            <a:ext cx="1233153" cy="1077218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91;p15">
            <a:extLst>
              <a:ext uri="{FF2B5EF4-FFF2-40B4-BE49-F238E27FC236}">
                <a16:creationId xmlns:a16="http://schemas.microsoft.com/office/drawing/2014/main" id="{6AF4DE1E-754F-7F4E-9696-4299477F50DA}"/>
              </a:ext>
            </a:extLst>
          </p:cNvPr>
          <p:cNvSpPr/>
          <p:nvPr/>
        </p:nvSpPr>
        <p:spPr>
          <a:xfrm rot="16200000">
            <a:off x="8565553" y="1753458"/>
            <a:ext cx="481200" cy="311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91;p15">
            <a:extLst>
              <a:ext uri="{FF2B5EF4-FFF2-40B4-BE49-F238E27FC236}">
                <a16:creationId xmlns:a16="http://schemas.microsoft.com/office/drawing/2014/main" id="{569133D8-DB1B-1142-8EB4-9C324601C1EA}"/>
              </a:ext>
            </a:extLst>
          </p:cNvPr>
          <p:cNvSpPr/>
          <p:nvPr/>
        </p:nvSpPr>
        <p:spPr>
          <a:xfrm rot="17585205">
            <a:off x="9189499" y="1753459"/>
            <a:ext cx="481200" cy="311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91;p15">
            <a:extLst>
              <a:ext uri="{FF2B5EF4-FFF2-40B4-BE49-F238E27FC236}">
                <a16:creationId xmlns:a16="http://schemas.microsoft.com/office/drawing/2014/main" id="{B0CF75B9-505E-4E49-9C3F-BA93FF769AAC}"/>
              </a:ext>
            </a:extLst>
          </p:cNvPr>
          <p:cNvSpPr/>
          <p:nvPr/>
        </p:nvSpPr>
        <p:spPr>
          <a:xfrm rot="14684445">
            <a:off x="7939303" y="1755104"/>
            <a:ext cx="481200" cy="3111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oogle Shape;81;p15">
            <a:extLst>
              <a:ext uri="{FF2B5EF4-FFF2-40B4-BE49-F238E27FC236}">
                <a16:creationId xmlns:a16="http://schemas.microsoft.com/office/drawing/2014/main" id="{7F88BA12-5A4F-554E-8737-8FBE19DA552A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4886" t="8458"/>
          <a:stretch/>
        </p:blipFill>
        <p:spPr>
          <a:xfrm rot="10800000">
            <a:off x="8997031" y="879480"/>
            <a:ext cx="1005813" cy="78892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83;p15">
            <a:extLst>
              <a:ext uri="{FF2B5EF4-FFF2-40B4-BE49-F238E27FC236}">
                <a16:creationId xmlns:a16="http://schemas.microsoft.com/office/drawing/2014/main" id="{FC860BF4-3EF0-FA46-8532-012086696082}"/>
              </a:ext>
            </a:extLst>
          </p:cNvPr>
          <p:cNvPicPr preferRelativeResize="0"/>
          <p:nvPr/>
        </p:nvPicPr>
        <p:blipFill rotWithShape="1">
          <a:blip r:embed="rId7">
            <a:alphaModFix/>
          </a:blip>
          <a:srcRect t="13993"/>
          <a:stretch/>
        </p:blipFill>
        <p:spPr>
          <a:xfrm rot="10800000">
            <a:off x="7633097" y="346016"/>
            <a:ext cx="931523" cy="11534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1" name="Picture 17" descr="500+ Funny Dog Pictures | Download Free Images on Unsplash">
            <a:extLst>
              <a:ext uri="{FF2B5EF4-FFF2-40B4-BE49-F238E27FC236}">
                <a16:creationId xmlns:a16="http://schemas.microsoft.com/office/drawing/2014/main" id="{5A750514-A77E-1044-87CA-6AE27D0124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82" t="29412" r="8732"/>
          <a:stretch/>
        </p:blipFill>
        <p:spPr bwMode="auto">
          <a:xfrm rot="10800000">
            <a:off x="8620346" y="128172"/>
            <a:ext cx="806343" cy="1001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0EF6B15-AB10-DD45-8A70-A70C5B118EE8}"/>
              </a:ext>
            </a:extLst>
          </p:cNvPr>
          <p:cNvGrpSpPr/>
          <p:nvPr/>
        </p:nvGrpSpPr>
        <p:grpSpPr>
          <a:xfrm rot="10800000">
            <a:off x="5125533" y="145446"/>
            <a:ext cx="2368140" cy="3598224"/>
            <a:chOff x="7643633" y="4126187"/>
            <a:chExt cx="2368140" cy="3598224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668A30DE-4AAD-9745-9BF9-90FDC10E3486}"/>
                </a:ext>
              </a:extLst>
            </p:cNvPr>
            <p:cNvSpPr txBox="1"/>
            <p:nvPr/>
          </p:nvSpPr>
          <p:spPr>
            <a:xfrm>
              <a:off x="7659085" y="4126187"/>
              <a:ext cx="2335269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Like dogs, cabbages (genus </a:t>
              </a:r>
              <a:r>
                <a:rPr lang="en-US" sz="1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Brassica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 show great variability in their phenotypes (i.e. the observable characteristics).</a:t>
              </a:r>
            </a:p>
          </p:txBody>
        </p:sp>
        <p:pic>
          <p:nvPicPr>
            <p:cNvPr id="44" name="Google Shape;125;p18">
              <a:extLst>
                <a:ext uri="{FF2B5EF4-FFF2-40B4-BE49-F238E27FC236}">
                  <a16:creationId xmlns:a16="http://schemas.microsoft.com/office/drawing/2014/main" id="{F1900EE5-598A-E449-953A-2AAF128F254F}"/>
                </a:ext>
              </a:extLst>
            </p:cNvPr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337916" y="4860410"/>
              <a:ext cx="936471" cy="111682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5" name="Google Shape;91;p15">
              <a:extLst>
                <a:ext uri="{FF2B5EF4-FFF2-40B4-BE49-F238E27FC236}">
                  <a16:creationId xmlns:a16="http://schemas.microsoft.com/office/drawing/2014/main" id="{8DD088A7-6B73-DA45-ABCC-7FC15FD22694}"/>
                </a:ext>
              </a:extLst>
            </p:cNvPr>
            <p:cNvSpPr/>
            <p:nvPr/>
          </p:nvSpPr>
          <p:spPr>
            <a:xfrm rot="5200811">
              <a:off x="8551881" y="6045898"/>
              <a:ext cx="481200" cy="3111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1;p15">
              <a:extLst>
                <a:ext uri="{FF2B5EF4-FFF2-40B4-BE49-F238E27FC236}">
                  <a16:creationId xmlns:a16="http://schemas.microsoft.com/office/drawing/2014/main" id="{2E79DC5E-8C59-FC44-A863-FE264D94BE6C}"/>
                </a:ext>
              </a:extLst>
            </p:cNvPr>
            <p:cNvSpPr/>
            <p:nvPr/>
          </p:nvSpPr>
          <p:spPr>
            <a:xfrm rot="6586016">
              <a:off x="8038961" y="6019793"/>
              <a:ext cx="481200" cy="3111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1;p15">
              <a:extLst>
                <a:ext uri="{FF2B5EF4-FFF2-40B4-BE49-F238E27FC236}">
                  <a16:creationId xmlns:a16="http://schemas.microsoft.com/office/drawing/2014/main" id="{5C72C935-506F-5742-86B9-E8D21B0B8EF6}"/>
                </a:ext>
              </a:extLst>
            </p:cNvPr>
            <p:cNvSpPr/>
            <p:nvPr/>
          </p:nvSpPr>
          <p:spPr>
            <a:xfrm rot="3685256">
              <a:off x="9008125" y="6009409"/>
              <a:ext cx="481200" cy="31110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8" name="Google Shape;111;p17">
              <a:extLst>
                <a:ext uri="{FF2B5EF4-FFF2-40B4-BE49-F238E27FC236}">
                  <a16:creationId xmlns:a16="http://schemas.microsoft.com/office/drawing/2014/main" id="{2AD56C75-AA0D-454C-BF4F-B4D92E65751F}"/>
                </a:ext>
              </a:extLst>
            </p:cNvPr>
            <p:cNvPicPr preferRelativeResize="0"/>
            <p:nvPr/>
          </p:nvPicPr>
          <p:blipFill rotWithShape="1">
            <a:blip r:embed="rId9">
              <a:alphaModFix/>
            </a:blip>
            <a:srcRect b="53746"/>
            <a:stretch/>
          </p:blipFill>
          <p:spPr>
            <a:xfrm rot="5400000">
              <a:off x="9162531" y="6870804"/>
              <a:ext cx="1164166" cy="5343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Google Shape;107;p17">
              <a:extLst>
                <a:ext uri="{FF2B5EF4-FFF2-40B4-BE49-F238E27FC236}">
                  <a16:creationId xmlns:a16="http://schemas.microsoft.com/office/drawing/2014/main" id="{11CC94B6-C602-3142-A1E6-47CC4D3B727D}"/>
                </a:ext>
              </a:extLst>
            </p:cNvPr>
            <p:cNvPicPr preferRelativeResize="0"/>
            <p:nvPr/>
          </p:nvPicPr>
          <p:blipFill rotWithShape="1">
            <a:blip r:embed="rId10">
              <a:alphaModFix/>
            </a:blip>
            <a:srcRect l="17014" r="12842"/>
            <a:stretch/>
          </p:blipFill>
          <p:spPr>
            <a:xfrm>
              <a:off x="8650603" y="6506949"/>
              <a:ext cx="806343" cy="118482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Google Shape;110;p17">
              <a:extLst>
                <a:ext uri="{FF2B5EF4-FFF2-40B4-BE49-F238E27FC236}">
                  <a16:creationId xmlns:a16="http://schemas.microsoft.com/office/drawing/2014/main" id="{1F60907D-7E7B-7149-887C-4CE966022115}"/>
                </a:ext>
              </a:extLst>
            </p:cNvPr>
            <p:cNvPicPr preferRelativeResize="0"/>
            <p:nvPr/>
          </p:nvPicPr>
          <p:blipFill rotWithShape="1">
            <a:blip r:embed="rId11">
              <a:alphaModFix/>
            </a:blip>
            <a:srcRect l="31848" r="32104"/>
            <a:stretch/>
          </p:blipFill>
          <p:spPr>
            <a:xfrm>
              <a:off x="8075873" y="6555880"/>
              <a:ext cx="534315" cy="116853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43" name="Picture 19" descr="Long Island Brussel Sprout Plants 6 pc. | Shop All | Shop">
              <a:extLst>
                <a:ext uri="{FF2B5EF4-FFF2-40B4-BE49-F238E27FC236}">
                  <a16:creationId xmlns:a16="http://schemas.microsoft.com/office/drawing/2014/main" id="{1815818E-42F3-3645-B32D-9AB9E9AC81B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683" t="19759" r="32300"/>
            <a:stretch/>
          </p:blipFill>
          <p:spPr bwMode="auto">
            <a:xfrm>
              <a:off x="7643633" y="6355964"/>
              <a:ext cx="364404" cy="136434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BE4A33C-1F7F-EB4E-B043-B3E89002A8FC}"/>
              </a:ext>
            </a:extLst>
          </p:cNvPr>
          <p:cNvGrpSpPr/>
          <p:nvPr/>
        </p:nvGrpSpPr>
        <p:grpSpPr>
          <a:xfrm rot="10800000">
            <a:off x="-4377" y="96583"/>
            <a:ext cx="2445223" cy="3753922"/>
            <a:chOff x="7645956" y="3956283"/>
            <a:chExt cx="2445223" cy="3753922"/>
          </a:xfrm>
        </p:grpSpPr>
        <p:pic>
          <p:nvPicPr>
            <p:cNvPr id="53" name="Google Shape;145;p21">
              <a:extLst>
                <a:ext uri="{FF2B5EF4-FFF2-40B4-BE49-F238E27FC236}">
                  <a16:creationId xmlns:a16="http://schemas.microsoft.com/office/drawing/2014/main" id="{1EAF8C83-70C3-FA48-AC1C-C996BBDB31F9}"/>
                </a:ext>
              </a:extLst>
            </p:cNvPr>
            <p:cNvPicPr preferRelativeResize="0"/>
            <p:nvPr/>
          </p:nvPicPr>
          <p:blipFill rotWithShape="1">
            <a:blip r:embed="rId13">
              <a:alphaModFix/>
            </a:blip>
            <a:srcRect l="4636" r="66385"/>
            <a:stretch/>
          </p:blipFill>
          <p:spPr>
            <a:xfrm>
              <a:off x="7672565" y="4497929"/>
              <a:ext cx="1281017" cy="321227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4" name="Google Shape;146;p21">
              <a:extLst>
                <a:ext uri="{FF2B5EF4-FFF2-40B4-BE49-F238E27FC236}">
                  <a16:creationId xmlns:a16="http://schemas.microsoft.com/office/drawing/2014/main" id="{BDA5AE10-D3A6-CD4D-AA31-4914F63EEEE2}"/>
                </a:ext>
              </a:extLst>
            </p:cNvPr>
            <p:cNvSpPr txBox="1"/>
            <p:nvPr/>
          </p:nvSpPr>
          <p:spPr>
            <a:xfrm>
              <a:off x="9085366" y="6833190"/>
              <a:ext cx="639036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Leaves</a:t>
              </a:r>
              <a:endParaRPr sz="1000" dirty="0"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</p:txBody>
        </p:sp>
        <p:sp>
          <p:nvSpPr>
            <p:cNvPr id="55" name="Google Shape;147;p21">
              <a:extLst>
                <a:ext uri="{FF2B5EF4-FFF2-40B4-BE49-F238E27FC236}">
                  <a16:creationId xmlns:a16="http://schemas.microsoft.com/office/drawing/2014/main" id="{AC2B5A1C-56EE-8540-9AD4-1D8BE66691B0}"/>
                </a:ext>
              </a:extLst>
            </p:cNvPr>
            <p:cNvSpPr txBox="1"/>
            <p:nvPr/>
          </p:nvSpPr>
          <p:spPr>
            <a:xfrm>
              <a:off x="9085366" y="6297823"/>
              <a:ext cx="639036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Stem</a:t>
              </a:r>
              <a:endParaRPr sz="1000" dirty="0"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</p:txBody>
        </p:sp>
        <p:sp>
          <p:nvSpPr>
            <p:cNvPr id="56" name="Google Shape;148;p21">
              <a:extLst>
                <a:ext uri="{FF2B5EF4-FFF2-40B4-BE49-F238E27FC236}">
                  <a16:creationId xmlns:a16="http://schemas.microsoft.com/office/drawing/2014/main" id="{E8067C67-4183-7949-8F00-E4E8BAE44C25}"/>
                </a:ext>
              </a:extLst>
            </p:cNvPr>
            <p:cNvSpPr txBox="1"/>
            <p:nvPr/>
          </p:nvSpPr>
          <p:spPr>
            <a:xfrm>
              <a:off x="9085366" y="4519988"/>
              <a:ext cx="1005813" cy="4924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Flowers (terminal buds)</a:t>
              </a:r>
              <a:endParaRPr sz="1000" dirty="0"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</p:txBody>
        </p:sp>
        <p:sp>
          <p:nvSpPr>
            <p:cNvPr id="57" name="Google Shape;149;p21">
              <a:extLst>
                <a:ext uri="{FF2B5EF4-FFF2-40B4-BE49-F238E27FC236}">
                  <a16:creationId xmlns:a16="http://schemas.microsoft.com/office/drawing/2014/main" id="{95A209F4-9392-3E48-B3BC-148AD705FEBC}"/>
                </a:ext>
              </a:extLst>
            </p:cNvPr>
            <p:cNvSpPr txBox="1"/>
            <p:nvPr/>
          </p:nvSpPr>
          <p:spPr>
            <a:xfrm>
              <a:off x="9085366" y="7186772"/>
              <a:ext cx="564945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Roots</a:t>
              </a:r>
              <a:endParaRPr sz="1000" dirty="0"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</p:txBody>
        </p:sp>
        <p:sp>
          <p:nvSpPr>
            <p:cNvPr id="58" name="Google Shape;150;p21">
              <a:extLst>
                <a:ext uri="{FF2B5EF4-FFF2-40B4-BE49-F238E27FC236}">
                  <a16:creationId xmlns:a16="http://schemas.microsoft.com/office/drawing/2014/main" id="{6943E728-B5D6-4648-A605-5AAF0E3CC319}"/>
                </a:ext>
              </a:extLst>
            </p:cNvPr>
            <p:cNvSpPr/>
            <p:nvPr/>
          </p:nvSpPr>
          <p:spPr>
            <a:xfrm>
              <a:off x="8456564" y="4681291"/>
              <a:ext cx="639035" cy="171023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51;p21">
              <a:extLst>
                <a:ext uri="{FF2B5EF4-FFF2-40B4-BE49-F238E27FC236}">
                  <a16:creationId xmlns:a16="http://schemas.microsoft.com/office/drawing/2014/main" id="{D27DC8D5-9C93-2C47-A814-2B7D3D956EDE}"/>
                </a:ext>
              </a:extLst>
            </p:cNvPr>
            <p:cNvSpPr/>
            <p:nvPr/>
          </p:nvSpPr>
          <p:spPr>
            <a:xfrm>
              <a:off x="8552996" y="6390325"/>
              <a:ext cx="542603" cy="173736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52;p21">
              <a:extLst>
                <a:ext uri="{FF2B5EF4-FFF2-40B4-BE49-F238E27FC236}">
                  <a16:creationId xmlns:a16="http://schemas.microsoft.com/office/drawing/2014/main" id="{7D193273-2B01-5E41-A805-5AFE23A45D27}"/>
                </a:ext>
              </a:extLst>
            </p:cNvPr>
            <p:cNvSpPr/>
            <p:nvPr/>
          </p:nvSpPr>
          <p:spPr>
            <a:xfrm>
              <a:off x="8552996" y="6936110"/>
              <a:ext cx="542603" cy="173736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53;p21">
              <a:extLst>
                <a:ext uri="{FF2B5EF4-FFF2-40B4-BE49-F238E27FC236}">
                  <a16:creationId xmlns:a16="http://schemas.microsoft.com/office/drawing/2014/main" id="{C92020C4-C950-D64A-8ECA-5447B97A4625}"/>
                </a:ext>
              </a:extLst>
            </p:cNvPr>
            <p:cNvSpPr/>
            <p:nvPr/>
          </p:nvSpPr>
          <p:spPr>
            <a:xfrm>
              <a:off x="8416716" y="7273543"/>
              <a:ext cx="678883" cy="173736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54;p21">
              <a:extLst>
                <a:ext uri="{FF2B5EF4-FFF2-40B4-BE49-F238E27FC236}">
                  <a16:creationId xmlns:a16="http://schemas.microsoft.com/office/drawing/2014/main" id="{7CBC7F4B-502E-DE45-ACA9-F8ABFD00723C}"/>
                </a:ext>
              </a:extLst>
            </p:cNvPr>
            <p:cNvSpPr txBox="1"/>
            <p:nvPr/>
          </p:nvSpPr>
          <p:spPr>
            <a:xfrm>
              <a:off x="9085366" y="5739857"/>
              <a:ext cx="943893" cy="49241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dirty="0"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Flowers (lateral buds)</a:t>
              </a:r>
              <a:endParaRPr sz="1000" dirty="0"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</p:txBody>
        </p:sp>
        <p:sp>
          <p:nvSpPr>
            <p:cNvPr id="63" name="Google Shape;155;p21">
              <a:extLst>
                <a:ext uri="{FF2B5EF4-FFF2-40B4-BE49-F238E27FC236}">
                  <a16:creationId xmlns:a16="http://schemas.microsoft.com/office/drawing/2014/main" id="{CEB0CBA8-961B-744B-BEBE-EB197D3E2407}"/>
                </a:ext>
              </a:extLst>
            </p:cNvPr>
            <p:cNvSpPr/>
            <p:nvPr/>
          </p:nvSpPr>
          <p:spPr>
            <a:xfrm>
              <a:off x="8651503" y="5898892"/>
              <a:ext cx="448056" cy="173736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57;p21">
              <a:extLst>
                <a:ext uri="{FF2B5EF4-FFF2-40B4-BE49-F238E27FC236}">
                  <a16:creationId xmlns:a16="http://schemas.microsoft.com/office/drawing/2014/main" id="{39587524-7838-0445-81BE-DD2610DB7458}"/>
                </a:ext>
              </a:extLst>
            </p:cNvPr>
            <p:cNvSpPr txBox="1"/>
            <p:nvPr/>
          </p:nvSpPr>
          <p:spPr>
            <a:xfrm>
              <a:off x="9085366" y="5269769"/>
              <a:ext cx="639036" cy="3385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latin typeface="Times New Roman" panose="02020603050405020304" pitchFamily="18" charset="0"/>
                  <a:ea typeface="Open Sans"/>
                  <a:cs typeface="Times New Roman" panose="02020603050405020304" pitchFamily="18" charset="0"/>
                  <a:sym typeface="Open Sans"/>
                </a:rPr>
                <a:t>Seeds</a:t>
              </a:r>
              <a:endParaRPr sz="1000">
                <a:latin typeface="Times New Roman" panose="02020603050405020304" pitchFamily="18" charset="0"/>
                <a:ea typeface="Open Sans"/>
                <a:cs typeface="Times New Roman" panose="02020603050405020304" pitchFamily="18" charset="0"/>
                <a:sym typeface="Open Sans"/>
              </a:endParaRPr>
            </a:p>
          </p:txBody>
        </p:sp>
        <p:sp>
          <p:nvSpPr>
            <p:cNvPr id="65" name="Google Shape;158;p21">
              <a:extLst>
                <a:ext uri="{FF2B5EF4-FFF2-40B4-BE49-F238E27FC236}">
                  <a16:creationId xmlns:a16="http://schemas.microsoft.com/office/drawing/2014/main" id="{BD7847D2-9F69-2043-88ED-E5216674A916}"/>
                </a:ext>
              </a:extLst>
            </p:cNvPr>
            <p:cNvSpPr/>
            <p:nvPr/>
          </p:nvSpPr>
          <p:spPr>
            <a:xfrm>
              <a:off x="8478193" y="5371516"/>
              <a:ext cx="640080" cy="171023"/>
            </a:xfrm>
            <a:prstGeom prst="leftArrow">
              <a:avLst>
                <a:gd name="adj1" fmla="val 50000"/>
                <a:gd name="adj2" fmla="val 50000"/>
              </a:avLst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9FC9D40-AE21-9641-B259-CF7708E47E50}"/>
                </a:ext>
              </a:extLst>
            </p:cNvPr>
            <p:cNvSpPr txBox="1"/>
            <p:nvPr/>
          </p:nvSpPr>
          <p:spPr>
            <a:xfrm>
              <a:off x="7645956" y="3956283"/>
              <a:ext cx="233526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Brassica 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morphology (i.e. plant structure) is found in all cabbages.</a:t>
              </a:r>
              <a:endParaRPr lang="en-US" sz="1000" i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765C4D29-BF10-434C-84FF-D1CC20B9891F}"/>
              </a:ext>
            </a:extLst>
          </p:cNvPr>
          <p:cNvGrpSpPr/>
          <p:nvPr/>
        </p:nvGrpSpPr>
        <p:grpSpPr>
          <a:xfrm rot="10800000">
            <a:off x="2608666" y="128172"/>
            <a:ext cx="2380767" cy="3686780"/>
            <a:chOff x="7630504" y="4049243"/>
            <a:chExt cx="2380767" cy="3686780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9490C1D-E371-324D-B5FD-C46841F3C401}"/>
                </a:ext>
              </a:extLst>
            </p:cNvPr>
            <p:cNvSpPr txBox="1"/>
            <p:nvPr/>
          </p:nvSpPr>
          <p:spPr>
            <a:xfrm>
              <a:off x="7630504" y="4049243"/>
              <a:ext cx="233526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Brassicas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(or wild cabbage) were domesticated 3,000 years ago in Europe.</a:t>
              </a:r>
            </a:p>
            <a:p>
              <a:pPr algn="ctr"/>
              <a:endParaRPr lang="en-US" sz="1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Since their domestication, plant breeders have created many different species within the genus </a:t>
              </a:r>
              <a:r>
                <a:rPr lang="en-US" sz="10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Brassica</a:t>
              </a:r>
              <a:r>
                <a: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</p:txBody>
        </p:sp>
        <p:pic>
          <p:nvPicPr>
            <p:cNvPr id="1045" name="Picture 21" descr="Genome triplication drove the diversification of Brassica plants |  Horticulture Research">
              <a:extLst>
                <a:ext uri="{FF2B5EF4-FFF2-40B4-BE49-F238E27FC236}">
                  <a16:creationId xmlns:a16="http://schemas.microsoft.com/office/drawing/2014/main" id="{F6DC093A-1916-7141-928B-EC48728625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38207" y="5085813"/>
              <a:ext cx="2373064" cy="26502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344665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176</Words>
  <Application>Microsoft Macintosh PowerPoint</Application>
  <PresentationFormat>Custom</PresentationFormat>
  <Paragraphs>21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Merritt Bryer Khaipho-Burch</dc:creator>
  <cp:lastModifiedBy>Merritt Bryer Khaipho-Burch</cp:lastModifiedBy>
  <cp:revision>2</cp:revision>
  <dcterms:created xsi:type="dcterms:W3CDTF">2022-04-20T15:30:17Z</dcterms:created>
  <dcterms:modified xsi:type="dcterms:W3CDTF">2022-04-20T16:19:39Z</dcterms:modified>
</cp:coreProperties>
</file>

<file path=docProps/thumbnail.jpeg>
</file>